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89" r:id="rId2"/>
    <p:sldId id="291" r:id="rId3"/>
    <p:sldId id="256" r:id="rId4"/>
    <p:sldId id="288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90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92" r:id="rId26"/>
    <p:sldId id="277" r:id="rId27"/>
    <p:sldId id="293" r:id="rId28"/>
    <p:sldId id="278" r:id="rId29"/>
    <p:sldId id="294" r:id="rId30"/>
    <p:sldId id="279" r:id="rId31"/>
    <p:sldId id="295" r:id="rId32"/>
    <p:sldId id="296" r:id="rId33"/>
    <p:sldId id="280" r:id="rId34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18"/>
    <p:restoredTop sz="94658"/>
  </p:normalViewPr>
  <p:slideViewPr>
    <p:cSldViewPr snapToGrid="0">
      <p:cViewPr varScale="1">
        <p:scale>
          <a:sx n="120" d="100"/>
          <a:sy n="120" d="100"/>
        </p:scale>
        <p:origin x="11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07E28-A9DB-CD47-9DA9-DE0645BE3E61}" type="datetimeFigureOut">
              <a:rPr lang="en-MX" smtClean="0"/>
              <a:t>13/02/26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21405-9083-DB4F-8E54-55D6BAA64378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6513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21405-9083-DB4F-8E54-55D6BAA64378}" type="slidenum">
              <a:rPr lang="en-MX" smtClean="0"/>
              <a:t>21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36573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D907-FA08-55A7-F61B-34E817F59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5BF52-813E-D84F-180C-A9C783117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E6104-3FA8-DA85-E691-757318D13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9299-5E10-D446-802A-F38E4EE7D8B4}" type="datetimeFigureOut">
              <a:rPr lang="en-MX" smtClean="0"/>
              <a:t>13/02/26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CAE3F-99E0-5C44-57B3-4E88F64BF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5B0B8-A176-C5EB-DCBA-E1DE8407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849BF-4D3D-1044-81B9-DFCE1DF6880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26363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D7B0-507F-6955-1731-144FBBB1D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F7E77A-5C02-FBD2-FFC4-68387D2F4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B699D-5D5E-E9F9-4C07-99B199C87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9299-5E10-D446-802A-F38E4EE7D8B4}" type="datetimeFigureOut">
              <a:rPr lang="en-MX" smtClean="0"/>
              <a:t>13/02/26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8EA35-14DB-EAA7-D48D-4413CCB28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68E0F-54A3-4728-ADEB-E118DC328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849BF-4D3D-1044-81B9-DFCE1DF6880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96979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C8F2CA-6702-1F47-BBA7-83469E2EDD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153957-6BCA-F156-1281-C3F6C1BA9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3CD92-8EA5-5A41-A2E8-BB45882A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9299-5E10-D446-802A-F38E4EE7D8B4}" type="datetimeFigureOut">
              <a:rPr lang="en-MX" smtClean="0"/>
              <a:t>13/02/26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6D04C-446A-9366-89B6-4F1846BD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CB1D7-F0E1-3A43-F803-2DD8260C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849BF-4D3D-1044-81B9-DFCE1DF6880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76433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39DD2-E125-E400-5F71-C4D10DA3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AF97A-E4DF-3E43-FD99-CB1CB08FF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8469D-9F43-FB09-A2C1-D42498602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9299-5E10-D446-802A-F38E4EE7D8B4}" type="datetimeFigureOut">
              <a:rPr lang="en-MX" smtClean="0"/>
              <a:t>13/02/26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EAEBD-7C24-D9CF-DE10-61647BC9D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620C5-0B8B-A86B-1595-580DA792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849BF-4D3D-1044-81B9-DFCE1DF6880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24763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A2999-C198-D331-1013-EEC9A7B4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7B2AF-4AAD-CA38-53D5-391D09E02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D92DF-247D-D99B-548E-999E84777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9299-5E10-D446-802A-F38E4EE7D8B4}" type="datetimeFigureOut">
              <a:rPr lang="en-MX" smtClean="0"/>
              <a:t>13/02/26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D303B-D825-0FBF-5923-784834794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137EF-FEDF-B97C-7BF8-3355F4219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849BF-4D3D-1044-81B9-DFCE1DF6880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57657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245D-6DEF-B0A8-D82A-D69995A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67307-CA14-A08F-6A9C-423A72F80E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B12990-EAE3-9FC1-19C7-5650C2778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062D3-D93A-59E8-31AB-D388BDE77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9299-5E10-D446-802A-F38E4EE7D8B4}" type="datetimeFigureOut">
              <a:rPr lang="en-MX" smtClean="0"/>
              <a:t>13/02/26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ACA47-4DC1-7A95-AC74-12D52C5E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6EEDB-094A-25E7-B866-951B6D40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849BF-4D3D-1044-81B9-DFCE1DF6880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44964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50B-7862-E626-A792-479796BC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DCA0A-EBDC-9725-3C86-2FBA69DF2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C2C43-65D8-C9A2-9B33-B6D6AB846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1441F-FFE4-C5CF-1CF4-AAD4E4B10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C5C40-8156-FE02-CC8D-8D0640565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E7AC87-0243-6E08-2D30-F6C73523E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9299-5E10-D446-802A-F38E4EE7D8B4}" type="datetimeFigureOut">
              <a:rPr lang="en-MX" smtClean="0"/>
              <a:t>13/02/26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DC008E-0523-2231-3583-49500F4C3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0A0836-EA73-E61C-F0DF-F2DDFC509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849BF-4D3D-1044-81B9-DFCE1DF6880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48330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D16FD-0F6E-AE99-ACBB-49BFC5E3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5E9638-216A-0264-B099-EF195D89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9299-5E10-D446-802A-F38E4EE7D8B4}" type="datetimeFigureOut">
              <a:rPr lang="en-MX" smtClean="0"/>
              <a:t>13/02/26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724A7B-C6EA-DC8D-E508-AE832D1D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B9E35-0F52-DB8E-F14F-C80ED4DA4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849BF-4D3D-1044-81B9-DFCE1DF6880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702662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77149-61BD-A664-EFF5-A063D3DA9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9299-5E10-D446-802A-F38E4EE7D8B4}" type="datetimeFigureOut">
              <a:rPr lang="en-MX" smtClean="0"/>
              <a:t>13/02/26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708B99-FDB6-ECF2-8943-0A1615F50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A8668-C4D4-91C0-CA51-2F66F7F6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849BF-4D3D-1044-81B9-DFCE1DF6880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96921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E7C9-2E87-B174-2AB0-E46ADFB4E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31A30-EC0A-B1B8-B66C-D4894EE23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FD910-D7CE-FDBB-7160-7A20F476B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7F3A7-D428-9FE8-8EE2-39486500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9299-5E10-D446-802A-F38E4EE7D8B4}" type="datetimeFigureOut">
              <a:rPr lang="en-MX" smtClean="0"/>
              <a:t>13/02/26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64870-B1C7-1EAE-87CE-79FED1461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19DF0-E5B5-275C-A657-D7DAE16E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849BF-4D3D-1044-81B9-DFCE1DF6880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7951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7411-5B69-B957-97C4-949A3AD8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4B37D9-BC55-B049-260A-9C8ED4D2B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7132E-C8FB-79D4-748C-72B1976FC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655A4-5238-15C7-939D-D5B3D10E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9299-5E10-D446-802A-F38E4EE7D8B4}" type="datetimeFigureOut">
              <a:rPr lang="en-MX" smtClean="0"/>
              <a:t>13/02/26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FD573-3BE5-F30E-9D37-49D13801A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30B80-F0CF-8D78-8109-60C0F211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849BF-4D3D-1044-81B9-DFCE1DF6880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058917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3A28E6-C739-5F4D-ED53-3603C9F7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6090D-5D52-61DB-2C81-8EA0A850D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C4073-190D-197F-439A-6D52DFEFC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C19299-5E10-D446-802A-F38E4EE7D8B4}" type="datetimeFigureOut">
              <a:rPr lang="en-MX" smtClean="0"/>
              <a:t>13/02/26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0F983-0F3E-C834-A5BD-D4F9008F8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9ABCD-CD05-9951-1DC4-D3DE7D14B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C849BF-4D3D-1044-81B9-DFCE1DF6880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258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EE6B3F-9787-FB77-B32C-DADDFD73711D}"/>
              </a:ext>
            </a:extLst>
          </p:cNvPr>
          <p:cNvSpPr txBox="1"/>
          <p:nvPr/>
        </p:nvSpPr>
        <p:spPr>
          <a:xfrm>
            <a:off x="690053" y="400407"/>
            <a:ext cx="1082500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X" b="1" dirty="0"/>
              <a:t> </a:t>
            </a:r>
            <a:endParaRPr lang="en-MX" dirty="0"/>
          </a:p>
          <a:p>
            <a:pPr algn="ctr"/>
            <a:r>
              <a:rPr lang="en-MX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MX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MX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Bases de Datos NoSQL – MongoDB</a:t>
            </a:r>
          </a:p>
          <a:p>
            <a:pPr algn="ctr"/>
            <a:endParaRPr lang="en-MX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Práctica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MongoDB:</a:t>
            </a:r>
            <a:r>
              <a:rPr lang="en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Operaciones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CRUD y Aggregation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colección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‘movies’</a:t>
            </a:r>
            <a:endParaRPr lang="en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MX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en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María Carolina González Bernal</a:t>
            </a:r>
            <a:endParaRPr lang="en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Febrero 2026</a:t>
            </a:r>
            <a:endParaRPr lang="en-MX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82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BE021-C9FE-250A-A9E6-52882E595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07277-92F5-C95D-4220-1FD87A015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95288"/>
            <a:ext cx="10515600" cy="1600200"/>
          </a:xfrm>
        </p:spPr>
        <p:txBody>
          <a:bodyPr>
            <a:normAutofit/>
          </a:bodyPr>
          <a:lstStyle/>
          <a:p>
            <a:r>
              <a:rPr lang="en-MX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Actualizar todos los documentos con 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cast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vacío, añadiendo [ "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Undefined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] al array.</a:t>
            </a:r>
            <a:br>
              <a:rPr lang="en-MX" dirty="0"/>
            </a:br>
            <a:endParaRPr lang="en-MX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EA41F4-3881-5078-943C-89002B117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722" y="1204912"/>
            <a:ext cx="10387806" cy="381158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db.movies.updateMany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"cast": [] },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$set: { "cast": ["Undefined"] } }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endPara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601ECB1-68F1-C392-4370-F4D0A219B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2857500"/>
            <a:ext cx="4038600" cy="3441700"/>
          </a:xfrm>
          <a:prstGeom prst="rect">
            <a:avLst/>
          </a:prstGeom>
        </p:spPr>
      </p:pic>
      <p:pic>
        <p:nvPicPr>
          <p:cNvPr id="7" name="Picture 6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3C65D74B-973A-EF54-6AD3-0E0A24C37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50" y="3251200"/>
            <a:ext cx="4826000" cy="30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0D5921-69C7-38EA-8EA9-8ACC172E2E41}"/>
              </a:ext>
            </a:extLst>
          </p:cNvPr>
          <p:cNvSpPr txBox="1"/>
          <p:nvPr/>
        </p:nvSpPr>
        <p:spPr>
          <a:xfrm>
            <a:off x="6394450" y="2672834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db.movies.find</a:t>
            </a:r>
            <a:r>
              <a:rPr lang="en-US" sz="1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({"cast": "Undefined"})</a:t>
            </a:r>
            <a:endParaRPr lang="en-MX" sz="18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576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BF92F-C4FB-38DC-5150-16EC56546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B703A0-52E9-85A5-BB8E-F42A46F58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00100"/>
            <a:ext cx="9740900" cy="1600200"/>
          </a:xfrm>
        </p:spPr>
        <p:txBody>
          <a:bodyPr>
            <a:normAutofit/>
          </a:bodyPr>
          <a:lstStyle/>
          <a:p>
            <a:pPr lvl="0"/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Contar cuántos documentos tienen el array 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genres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vacío.</a:t>
            </a:r>
            <a:endParaRPr lang="en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Placeholder 2" descr="A white text on a blue background&#10;&#10;AI-generated content may be incorrect.">
            <a:extLst>
              <a:ext uri="{FF2B5EF4-FFF2-40B4-BE49-F238E27FC236}">
                <a16:creationId xmlns:a16="http://schemas.microsoft.com/office/drawing/2014/main" id="{C96E1EFA-6F08-B4A6-4D99-492ED17A78C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5397500" y="2181225"/>
            <a:ext cx="4140200" cy="5969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580B43-ADFF-3155-4C09-F8EE8F5B6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484812" cy="381158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db.movies.find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({"genres": []}).count()</a:t>
            </a:r>
            <a:endParaRPr lang="en-MX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404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A9333-0C6A-E816-BD8B-2539284D3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3702D8-01F7-E184-44DB-0AF12CB0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1188"/>
            <a:ext cx="10121900" cy="1600200"/>
          </a:xfrm>
        </p:spPr>
        <p:txBody>
          <a:bodyPr>
            <a:normAutofit/>
          </a:bodyPr>
          <a:lstStyle/>
          <a:p>
            <a:r>
              <a:rPr lang="en-MX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Actualizar todos los documentos con 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genres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vacío, añadiendo [ "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Undefined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] al array.</a:t>
            </a:r>
            <a:br>
              <a:rPr lang="en-MX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A99F489-F8EB-FFA2-4A72-B62C1098C3E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324496" y="2717800"/>
            <a:ext cx="4725699" cy="344090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09ED0D-DCF8-0335-ABB1-B2F916B3E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4287" y="989012"/>
            <a:ext cx="4926663" cy="1829594"/>
          </a:xfrm>
        </p:spPr>
        <p:txBody>
          <a:bodyPr>
            <a:normAutofit lnSpcReduction="10000"/>
          </a:bodyPr>
          <a:lstStyle/>
          <a:p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db.movies.updateMany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"genres": [] },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$set: { "genres": ["Undefined"] } }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MX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7F7D25D-79C7-B6BE-81C4-032100C60D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1" r="4345"/>
          <a:stretch>
            <a:fillRect/>
          </a:stretch>
        </p:blipFill>
        <p:spPr>
          <a:xfrm>
            <a:off x="6610612" y="3003272"/>
            <a:ext cx="4165280" cy="30559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66C96B-C8C8-DDD6-6C16-6AAE7F2CC533}"/>
              </a:ext>
            </a:extLst>
          </p:cNvPr>
          <p:cNvSpPr txBox="1"/>
          <p:nvPr/>
        </p:nvSpPr>
        <p:spPr>
          <a:xfrm>
            <a:off x="6096000" y="2633940"/>
            <a:ext cx="612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db.movies.find({"genre": "Undefined"})</a:t>
            </a:r>
          </a:p>
        </p:txBody>
      </p:sp>
    </p:spTree>
    <p:extLst>
      <p:ext uri="{BB962C8B-B14F-4D97-AF65-F5344CB8AC3E}">
        <p14:creationId xmlns:p14="http://schemas.microsoft.com/office/powerpoint/2010/main" val="3737100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8150D-F30C-F9E5-8605-CB336163F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D42332-D07C-88AE-DE97-D80379F5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1188"/>
            <a:ext cx="8699500" cy="1600200"/>
          </a:xfrm>
        </p:spPr>
        <p:txBody>
          <a:bodyPr>
            <a:normAutofit/>
          </a:bodyPr>
          <a:lstStyle/>
          <a:p>
            <a:r>
              <a:rPr lang="en-MX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 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Mostrar el año más reciente de todas las películas.</a:t>
            </a:r>
            <a:br>
              <a:rPr lang="en-MX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914125-B30D-0E21-C343-6754A0184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728255" cy="381158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db.movies.find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({}, { "year": 1, "_id": 0 }) .sort({ "year": -1 }) .limit(1)</a:t>
            </a:r>
            <a:endParaRPr lang="en-MX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Picture 7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4DEF2E51-3642-2A66-8EEB-CC5E19250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792" y="2057400"/>
            <a:ext cx="4813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84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B2826-62F0-1A61-E17F-56CF0B6D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13E1D9-8799-4CBD-04AE-A38FBAF2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21900" cy="1600200"/>
          </a:xfrm>
        </p:spPr>
        <p:txBody>
          <a:bodyPr>
            <a:normAutofit/>
          </a:bodyPr>
          <a:lstStyle/>
          <a:p>
            <a:r>
              <a:rPr lang="en-MX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 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Contar cuántas películas han salido en los últimos 20 años desde el año más reciente de la colección (usando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Aggregation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br>
              <a:rPr lang="en-MX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FC630E-202A-194A-74B7-14F8290D4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5178" y="1845129"/>
            <a:ext cx="6851422" cy="5012871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db.movies.aggregate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$match: {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year: { $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gte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1999, $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lte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2018 }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},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$count: "total"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126A1E-D32B-3C48-F391-6317F7B9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845129"/>
            <a:ext cx="41783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4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B4363-DA4E-EA1C-717A-27054EF5A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C352B0-5C11-5837-CAFF-DF6022EFD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0946"/>
            <a:ext cx="12192000" cy="1600200"/>
          </a:xfrm>
        </p:spPr>
        <p:txBody>
          <a:bodyPr>
            <a:normAutofit/>
          </a:bodyPr>
          <a:lstStyle/>
          <a:p>
            <a:r>
              <a:rPr lang="en-MX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 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Contar cuántas películas salieron en la década de los 60 (1960–1969 incluidos, usando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Aggregation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br>
              <a:rPr lang="en-MX" dirty="0"/>
            </a:br>
            <a:endParaRPr lang="en-MX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9270D7-14D8-9E65-6BC4-E9EF35F7E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4500" y="2057400"/>
            <a:ext cx="4327525" cy="381158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db.movies.aggregate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{ $match: { year: { $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gte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1960, $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lte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1969 } } },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{ $count: "total" }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  <a:endParaRPr lang="en-MX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EAFFC6F5-67D7-113A-9B51-0DD02D05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475" y="2057400"/>
            <a:ext cx="6429025" cy="271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47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ED4B5-F56D-58C1-90AD-85F918FC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" y="0"/>
            <a:ext cx="6763885" cy="1600200"/>
          </a:xfrm>
        </p:spPr>
        <p:txBody>
          <a:bodyPr>
            <a:normAutofit/>
          </a:bodyPr>
          <a:lstStyle/>
          <a:p>
            <a:r>
              <a:rPr lang="en-MX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14. 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Mostrar el año o años con más películas y el número de películas.</a:t>
            </a:r>
            <a:br>
              <a:rPr lang="en-MX" dirty="0"/>
            </a:br>
            <a:endParaRPr lang="en-MX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AE4F8-637A-AF50-493F-97D2AD10A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1788" y="1263650"/>
            <a:ext cx="11682412" cy="5594350"/>
          </a:xfrm>
        </p:spPr>
        <p:txBody>
          <a:bodyPr>
            <a:noAutofit/>
          </a:bodyPr>
          <a:lstStyle/>
          <a:p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db.movies.aggregate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$group: { _id: "$year",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total_peliculas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{ $sum: 1 } } },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$sort: {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total_peliculas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-1 } },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$group: { _id: null,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max_peliculas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{ $max: "$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total_peliculas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},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años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{ $push: {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año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"$_id",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total_peliculas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"$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total_peliculas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} } } },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$unwind: "$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años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},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$match: { $expr: { $eq: ["$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años.total_peliculas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 "$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max_peliculas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"] } } },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$project: { _id: 0,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año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"$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años.año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total_peliculas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"$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años.total_peliculas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} }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  <a:endParaRPr lang="en-MX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Picture 4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118ED158-32E5-AAE7-017D-D85C667B6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4155257"/>
            <a:ext cx="10007600" cy="24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85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BCACA-8E1F-F027-059D-7CF1BDCF7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8FDC3-D151-94C4-1072-1214D820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7988"/>
            <a:ext cx="7601774" cy="1600200"/>
          </a:xfrm>
        </p:spPr>
        <p:txBody>
          <a:bodyPr>
            <a:normAutofit/>
          </a:bodyPr>
          <a:lstStyle/>
          <a:p>
            <a:r>
              <a:rPr lang="en-MX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 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Mostrar el año o años con menos películas y el número de películas.</a:t>
            </a:r>
            <a:br>
              <a:rPr lang="en-MX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D86789-E0AE-ACC9-2CD6-163383EA0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901" y="1504226"/>
            <a:ext cx="5283200" cy="5049456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db.movies.aggregate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$group: { _id: "$year",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total_peliculas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{ $sum: 1 } } },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$sort: {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total_peliculas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1 } },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$group: { _id: null,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min_peliculas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{ $min: "$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total_peliculas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},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años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{ $push: {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año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"$_id",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total_peliculas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"$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total_peliculas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} } } },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$unwind: "$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años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},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$match: { $expr: { $eq: ["$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años.total_peliculas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 "$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min_peliculas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"] } } },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$project: { _id: 0,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año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"$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años.año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total_peliculas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"$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años.total_peliculas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} }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  <a:endParaRPr lang="en-MX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5F389A3-FCBD-E7E9-6311-54E5C60D3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1" y="1992312"/>
            <a:ext cx="6845298" cy="319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43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922A7-A1E8-09BB-2158-C48E3D3B1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BDD128-96FD-388C-9FE9-3ACFCB7DB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2100"/>
            <a:ext cx="11480800" cy="16002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16 . 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Guardar en una nueva colección llamada “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haciendo $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unwind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por 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cast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sin reagrupar, conservando todas las claves.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Luego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“actors”.</a:t>
            </a:r>
            <a:br>
              <a:rPr lang="en-MX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AC2FCE-D75D-2898-DFAE-F1DB2987E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0500" y="2057400"/>
            <a:ext cx="4581525" cy="381158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db.movies.aggregate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$unwind: "$cast" },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$project: { _id: 0, title: 1, year: 1, cast: 1, genres: 1 } },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$out: "actors" }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</a:p>
          <a:p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db.actors.countDocuments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endParaRPr lang="en-MX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CBC41D8-00FD-CB01-E70E-4DA66FB2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2095500"/>
            <a:ext cx="70104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40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88CBF-0A43-AE73-5F81-EE97DF79A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939BF9-94BA-CADB-88D6-A24B9D038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26700" cy="160020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Sobre “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mostrar los 5 actores que han participado en más películas (filtrando “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Undefined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”).</a:t>
            </a:r>
            <a:br>
              <a:rPr lang="en-MX" dirty="0"/>
            </a:br>
            <a:endParaRPr lang="en-MX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50FD7C-0535-21EC-CC3F-B72587C8F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800" y="1799220"/>
            <a:ext cx="6057900" cy="3811588"/>
          </a:xfrm>
        </p:spPr>
        <p:txBody>
          <a:bodyPr/>
          <a:lstStyle/>
          <a:p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db.actors.aggregate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{ $match: { cast: { $ne: "Undefined" } } },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{ $group: { _id: "$cast",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total_peliculas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{ $sum: 1 } } },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{ $sort: {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total_peliculas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-1 } },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{ $limit: 5 }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</a:p>
          <a:p>
            <a:endParaRPr lang="en-MX" dirty="0"/>
          </a:p>
        </p:txBody>
      </p:sp>
      <p:pic>
        <p:nvPicPr>
          <p:cNvPr id="3" name="Picture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51B011C-7EBC-8D42-E3C6-C95C666C0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701" y="1052144"/>
            <a:ext cx="4478029" cy="552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10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2A40D7-99AB-5153-8E0C-AFFB164CD7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89" y="1244601"/>
            <a:ext cx="7970811" cy="1632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E4D7B-8792-A6F3-1DEB-C911342C3F5D}"/>
              </a:ext>
            </a:extLst>
          </p:cNvPr>
          <p:cNvSpPr txBox="1"/>
          <p:nvPr/>
        </p:nvSpPr>
        <p:spPr>
          <a:xfrm>
            <a:off x="225425" y="159104"/>
            <a:ext cx="6115050" cy="426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MX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Importación de dataset</a:t>
            </a:r>
            <a:endParaRPr lang="en-MX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07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B5E86-82D6-F454-B2D7-5C3904100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693FCD-CDFE-925E-1FB7-D16E3E03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9592"/>
            <a:ext cx="11644132" cy="16002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18. 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Sobre “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agrupar por película y año y mostrar las 5 con más actores.</a:t>
            </a:r>
            <a:br>
              <a:rPr lang="en-MX" dirty="0"/>
            </a:br>
            <a:endParaRPr lang="en-MX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66688D-8A2C-1DB0-4722-381719B8A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1820" y="1250608"/>
            <a:ext cx="5647179" cy="3811588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db.actors.aggregate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$match: { cast: { $ne: "Undefined" } } },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$group: { _id: {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titulo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"$title",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año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"$year" },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total_actores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{ $sum: 1 } } },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$sort: {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total_actores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-1 } },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$limit: 5 },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$project: { _id: 0,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titulo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"$_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id.titulo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año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"$_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id.año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 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actores_totales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"$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total_actores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} }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  <a:endParaRPr lang="en-MX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541F639-A238-5A03-3B48-72A7251EE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380" y="882308"/>
            <a:ext cx="5892800" cy="558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92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2F0CB-0EBC-2E0C-4ADC-C04483C58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D70D9-CA94-77CD-DB74-3F1A391AC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0"/>
            <a:ext cx="6985000" cy="16002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19.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Sobre “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actors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mostrar los 5 actores con la carrera más larga (inicio, fin, años trabajados), filtrando “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Undefined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br>
              <a:rPr lang="en-MX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F3679B-6F05-2DB8-6723-55525AE06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969" y="1862152"/>
            <a:ext cx="6774631" cy="4310048"/>
          </a:xfrm>
        </p:spPr>
        <p:txBody>
          <a:bodyPr>
            <a:noAutofit/>
          </a:bodyPr>
          <a:lstStyle/>
          <a:p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db.actors.aggregate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{$match:{cast:{$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nin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:["Undefined"]}}},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{$group:{_id:"$cast",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comienza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:{$min:"$year"},termina:{$max:"$year"}}},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{$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addFields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:{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anos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:{$add:[{$subtract:["$termina","$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comienza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"]},1]}}},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{$sort:{</a:t>
            </a:r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anos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:-1}},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{$limit:5}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  <a:endParaRPr lang="en-MX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1E11023-7954-4071-AC65-D330F0ED3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600" y="546100"/>
            <a:ext cx="3924300" cy="606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87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371EE-DB07-121C-2876-41B250FB0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B0252F-CD9B-02DA-9A5C-8331A9626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004300" cy="96954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20. 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Guardar en una nueva colección “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genres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haciendo $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unwind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por 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genres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sin reagrupar, conservando todas las claves.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“genres”.</a:t>
            </a:r>
            <a:endParaRPr lang="en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83BD50-B5F2-4325-B3D3-1F40EFA70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0500" y="2007886"/>
            <a:ext cx="4759298" cy="3811588"/>
          </a:xfrm>
        </p:spPr>
        <p:txBody>
          <a:bodyPr/>
          <a:lstStyle/>
          <a:p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db.actors.aggregate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$unwind: "$genres" },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$project: { _id: 0, title: 1, year: 1, cast: 1, genres: 1 } },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$out: "genres" }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</a:p>
          <a:p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db.genres.countDocuments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endParaRPr lang="en-MX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D3366-8E39-81C9-F414-C06AE95E1E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738"/>
          <a:stretch>
            <a:fillRect/>
          </a:stretch>
        </p:blipFill>
        <p:spPr>
          <a:xfrm>
            <a:off x="4683098" y="2007886"/>
            <a:ext cx="72136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95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2AF93-5B8A-383F-4F0E-A3D670A3C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1B77A6-6CD4-485C-71EE-830BE135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489"/>
            <a:ext cx="9080500" cy="107061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21. 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Sobre “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genres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mostrar los 5 documentos agrupados por año y género con más películas diferentes (filtrando “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Undefined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E2E1F4-DC84-39BC-DE89-8AE93AD94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5877" y="1181100"/>
            <a:ext cx="4887280" cy="5397499"/>
          </a:xfrm>
        </p:spPr>
        <p:txBody>
          <a:bodyPr>
            <a:normAutofit fontScale="25000" lnSpcReduction="20000"/>
          </a:bodyPr>
          <a:lstStyle/>
          <a:p>
            <a:r>
              <a:rPr lang="en-US" sz="4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db.genres.aggregate</a:t>
            </a:r>
            <a:r>
              <a:rPr lang="en-US" sz="4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</a:t>
            </a:r>
          </a:p>
          <a:p>
            <a:r>
              <a:rPr lang="en-US" sz="4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{ $match: { genres: { $ne: "Undefined" } } },</a:t>
            </a:r>
          </a:p>
          <a:p>
            <a:r>
              <a:rPr lang="en-US" sz="4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{</a:t>
            </a:r>
          </a:p>
          <a:p>
            <a:r>
              <a:rPr lang="en-US" sz="4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$group: {</a:t>
            </a:r>
          </a:p>
          <a:p>
            <a:r>
              <a:rPr lang="en-US" sz="4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_id: { year: "$year", genre: "$genres" },</a:t>
            </a:r>
          </a:p>
          <a:p>
            <a:r>
              <a:rPr lang="en-US" sz="4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</a:t>
            </a:r>
            <a:r>
              <a:rPr lang="en-US" sz="4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pelis</a:t>
            </a:r>
            <a:r>
              <a:rPr lang="en-US" sz="4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{ $</a:t>
            </a:r>
            <a:r>
              <a:rPr lang="en-US" sz="4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addToSet</a:t>
            </a:r>
            <a:r>
              <a:rPr lang="en-US" sz="4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"$title" }</a:t>
            </a:r>
          </a:p>
          <a:p>
            <a:r>
              <a:rPr lang="en-US" sz="4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</a:t>
            </a:r>
          </a:p>
          <a:p>
            <a:r>
              <a:rPr lang="en-US" sz="4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},</a:t>
            </a:r>
          </a:p>
          <a:p>
            <a:r>
              <a:rPr lang="en-US" sz="4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{</a:t>
            </a:r>
          </a:p>
          <a:p>
            <a:r>
              <a:rPr lang="en-US" sz="4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$project: {</a:t>
            </a:r>
          </a:p>
          <a:p>
            <a:r>
              <a:rPr lang="en-US" sz="4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_id: 1,</a:t>
            </a:r>
          </a:p>
          <a:p>
            <a:r>
              <a:rPr lang="en-US" sz="4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</a:t>
            </a:r>
            <a:r>
              <a:rPr lang="en-US" sz="4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total_peliculas</a:t>
            </a:r>
            <a:r>
              <a:rPr lang="en-US" sz="4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{ $size: "$</a:t>
            </a:r>
            <a:r>
              <a:rPr lang="en-US" sz="4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pelis</a:t>
            </a:r>
            <a:r>
              <a:rPr lang="en-US" sz="4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}</a:t>
            </a:r>
          </a:p>
          <a:p>
            <a:r>
              <a:rPr lang="en-US" sz="4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</a:t>
            </a:r>
          </a:p>
          <a:p>
            <a:r>
              <a:rPr lang="en-US" sz="4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},</a:t>
            </a:r>
          </a:p>
          <a:p>
            <a:r>
              <a:rPr lang="en-US" sz="4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{ $sort: { </a:t>
            </a:r>
            <a:r>
              <a:rPr lang="en-US" sz="4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total_peliculas</a:t>
            </a:r>
            <a:r>
              <a:rPr lang="en-US" sz="4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-1 } },</a:t>
            </a:r>
          </a:p>
          <a:p>
            <a:r>
              <a:rPr lang="en-US" sz="4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{ $limit: 5 }</a:t>
            </a:r>
          </a:p>
          <a:p>
            <a:r>
              <a:rPr lang="en-US" sz="4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04F14D5-79BD-1A39-0729-6626528DA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0" y="1047750"/>
            <a:ext cx="5181600" cy="5194300"/>
          </a:xfrm>
          <a:prstGeom prst="rect">
            <a:avLst/>
          </a:prstGeom>
        </p:spPr>
      </p:pic>
      <p:pic>
        <p:nvPicPr>
          <p:cNvPr id="11" name="Picture 10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95C1F15-DAAF-98ED-7B66-AE38C1FC5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5759" y="0"/>
            <a:ext cx="1870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42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D06A4-A978-B031-AC49-F0FCFBA51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4FA7AD-F3C4-881F-A813-58C0BF20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00"/>
            <a:ext cx="10466267" cy="98901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22. 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Sobre “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genres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mostrar los 5 actores con más géneros diferentes en los que han participado, listando géneros y cantidad (filtrando “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Undefined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”).</a:t>
            </a:r>
            <a:endParaRPr lang="en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Placeholder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272FF73-D5AC-5624-751A-E07A323C347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6197600" y="1291034"/>
            <a:ext cx="5016500" cy="54229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560FAC-2C62-3D85-4743-522579B9C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6100" y="1433512"/>
            <a:ext cx="5181600" cy="5137944"/>
          </a:xfrm>
        </p:spPr>
        <p:txBody>
          <a:bodyPr>
            <a:normAutofit fontScale="92500" lnSpcReduction="10000"/>
          </a:bodyPr>
          <a:lstStyle/>
          <a:p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db.genres.aggregate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</a:t>
            </a:r>
          </a:p>
          <a:p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$match: { cast: { $ne: "Undefined" } } },</a:t>
            </a:r>
          </a:p>
          <a:p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</a:t>
            </a:r>
          </a:p>
          <a:p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$group: {</a:t>
            </a:r>
          </a:p>
          <a:p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_id: "$cast",</a:t>
            </a:r>
          </a:p>
          <a:p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generos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{ $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addToSet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"$genres" }</a:t>
            </a:r>
          </a:p>
          <a:p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},</a:t>
            </a:r>
          </a:p>
          <a:p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</a:t>
            </a:r>
          </a:p>
          <a:p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$project: {</a:t>
            </a:r>
          </a:p>
          <a:p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_id: 1,</a:t>
            </a:r>
          </a:p>
          <a:p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numgeneros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{ $size: "$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generos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},</a:t>
            </a:r>
          </a:p>
          <a:p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generos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1</a:t>
            </a:r>
          </a:p>
          <a:p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}</a:t>
            </a:r>
          </a:p>
          <a:p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},</a:t>
            </a:r>
          </a:p>
          <a:p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$sort: { </a:t>
            </a:r>
            <a:r>
              <a:rPr lang="en-US" sz="1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numgeneros</a:t>
            </a:r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-1 } },</a:t>
            </a:r>
          </a:p>
          <a:p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$limit: 5 }</a:t>
            </a:r>
          </a:p>
          <a:p>
            <a:r>
              <a:rPr lang="en-US" sz="1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  <a:endParaRPr lang="en-MX" sz="14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845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70C9305-E994-D3C2-3C3A-AE3A806CC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49248" cy="6858000"/>
          </a:xfrm>
          <a:prstGeom prst="rect">
            <a:avLst/>
          </a:prstGeom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36B29A6-DA26-10E2-5348-8465C40C6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248" y="0"/>
            <a:ext cx="2381250" cy="6858000"/>
          </a:xfrm>
          <a:prstGeom prst="rect">
            <a:avLst/>
          </a:prstGeom>
        </p:spPr>
      </p:pic>
      <p:pic>
        <p:nvPicPr>
          <p:cNvPr id="10" name="Picture 9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5E22CF48-479F-98ED-1621-EB15FE543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498" y="0"/>
            <a:ext cx="2400894" cy="6858000"/>
          </a:xfrm>
          <a:prstGeom prst="rect">
            <a:avLst/>
          </a:prstGeom>
        </p:spPr>
      </p:pic>
      <p:pic>
        <p:nvPicPr>
          <p:cNvPr id="12" name="Picture 1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82E03B92-0BF7-CC22-67CD-C343A4D6E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748" y="0"/>
            <a:ext cx="2357438" cy="6858000"/>
          </a:xfrm>
          <a:prstGeom prst="rect">
            <a:avLst/>
          </a:prstGeom>
        </p:spPr>
      </p:pic>
      <p:pic>
        <p:nvPicPr>
          <p:cNvPr id="14" name="Picture 1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36717FC2-E610-0EAB-AF2E-61DEF5646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9186" y="0"/>
            <a:ext cx="2289997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57E15B-C369-9B51-2960-5B268315D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9183" y="0"/>
            <a:ext cx="744991" cy="70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92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5A363-D5EB-72B5-A13E-2415AA1FB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D291D7-AFF9-CD3A-1BBE-59FD75F68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0025"/>
            <a:ext cx="10742612" cy="105727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23. 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Sobre “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genres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mostrar las 5 películas con más géneros diferentes, listando géneros y cantidad (filtrando “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Undefined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87B88-D3E2-81B7-9B3F-A17B1E817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100" y="1397000"/>
            <a:ext cx="7516018" cy="6032500"/>
          </a:xfrm>
        </p:spPr>
        <p:txBody>
          <a:bodyPr>
            <a:noAutofit/>
          </a:bodyPr>
          <a:lstStyle/>
          <a:p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db.genres.aggregate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{ $match: { genres: { $ne: "Undefined" } } },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{ $group: {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_id: { title: "$title", year: "$year" },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generos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{ $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addToSet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"$genres" }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}},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{ $project: {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_id: 1,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num_gen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{ $size: "$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generos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},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generos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1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}},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{ $sort: { 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num_gen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-1 } },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{ $limit: 5 }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F77E982-9088-0234-EBC7-5E2A8F1C2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1235075"/>
            <a:ext cx="54229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09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20763913-9757-C869-7AAC-2F71114059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05"/>
          <a:stretch>
            <a:fillRect/>
          </a:stretch>
        </p:blipFill>
        <p:spPr>
          <a:xfrm>
            <a:off x="-1" y="0"/>
            <a:ext cx="2590799" cy="6858000"/>
          </a:xfrm>
          <a:prstGeom prst="rect">
            <a:avLst/>
          </a:prstGeom>
        </p:spPr>
      </p:pic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9DE932A-8989-04AA-5053-B4BAA1D9B0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31" r="6897"/>
          <a:stretch>
            <a:fillRect/>
          </a:stretch>
        </p:blipFill>
        <p:spPr>
          <a:xfrm>
            <a:off x="2489200" y="0"/>
            <a:ext cx="2171703" cy="6858000"/>
          </a:xfrm>
          <a:prstGeom prst="rect">
            <a:avLst/>
          </a:prstGeom>
        </p:spPr>
      </p:pic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C723C39-50DE-8C21-C90F-913EF3B40F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20" r="4603"/>
          <a:stretch>
            <a:fillRect/>
          </a:stretch>
        </p:blipFill>
        <p:spPr>
          <a:xfrm>
            <a:off x="4660903" y="0"/>
            <a:ext cx="2489201" cy="685800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574767-50AC-185E-B353-259A55B398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42" r="5287"/>
          <a:stretch>
            <a:fillRect/>
          </a:stretch>
        </p:blipFill>
        <p:spPr>
          <a:xfrm>
            <a:off x="7099301" y="0"/>
            <a:ext cx="2247899" cy="6858000"/>
          </a:xfrm>
          <a:prstGeom prst="rect">
            <a:avLst/>
          </a:prstGeom>
        </p:spPr>
      </p:pic>
      <p:pic>
        <p:nvPicPr>
          <p:cNvPr id="11" name="Picture 10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DD6F97D-2A01-EDDF-0EF8-D8A65CB7C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7200" y="0"/>
            <a:ext cx="2819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80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87C7C-123E-D3A5-FCA5-AC47A11FC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B9F7C7-06FE-66C9-D47E-0EEEA4C8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2425"/>
            <a:ext cx="5183188" cy="635000"/>
          </a:xfrm>
        </p:spPr>
        <p:txBody>
          <a:bodyPr>
            <a:normAutofit fontScale="9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Género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popular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año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2010 a 2018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Aggregate)</a:t>
            </a:r>
            <a:endParaRPr lang="en-MX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0B3FCA-2DCB-4E80-3353-370BF5F6B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488" y="1219200"/>
            <a:ext cx="5319712" cy="5130800"/>
          </a:xfrm>
        </p:spPr>
        <p:txBody>
          <a:bodyPr>
            <a:normAutofit lnSpcReduction="10000"/>
          </a:bodyPr>
          <a:lstStyle/>
          <a:p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Género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más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popular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por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año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desde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2010 a 2018 </a:t>
            </a:r>
          </a:p>
          <a:p>
            <a:r>
              <a:rPr lang="en-US" sz="12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db.movies.aggregate</a:t>
            </a:r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</a:t>
            </a:r>
          </a:p>
          <a:p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Filtrar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películas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de 2010-2018</a:t>
            </a:r>
          </a:p>
          <a:p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{$match:{year:{$gte:2010,$lte:2018}}},</a:t>
            </a:r>
          </a:p>
          <a:p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Unwind para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convertir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array de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géneros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documentos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individuales</a:t>
            </a:r>
            <a:endParaRPr lang="en-US" sz="1200" b="1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{$unwind:"$genres"},</a:t>
            </a:r>
          </a:p>
          <a:p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Contar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películas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por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año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género</a:t>
            </a:r>
            <a:endParaRPr lang="en-US" sz="1200" b="1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{$group:{_id:{year:"$</a:t>
            </a:r>
            <a:r>
              <a:rPr lang="en-US" sz="12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year",genre</a:t>
            </a:r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:"$genres"},count:{$sum:1}}},</a:t>
            </a:r>
          </a:p>
          <a:p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Ordenar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por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año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ascendente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y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por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conteo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descendente</a:t>
            </a:r>
            <a:endParaRPr lang="en-US" sz="1200" b="1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{$sort:{"_id.year":1,"count":-1}},</a:t>
            </a:r>
          </a:p>
          <a:p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Género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más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popular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por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año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{$group:{_id:"$_id.year",</a:t>
            </a:r>
            <a:r>
              <a:rPr lang="en-US" sz="12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most_popular_genre</a:t>
            </a:r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:{$first:"$_</a:t>
            </a:r>
            <a:r>
              <a:rPr lang="en-US" sz="12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id.genre</a:t>
            </a:r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"},</a:t>
            </a:r>
            <a:r>
              <a:rPr lang="en-US" sz="12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movie_count</a:t>
            </a:r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:{$first:"$count"}}},</a:t>
            </a:r>
          </a:p>
          <a:p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Mostrar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por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año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ascendente</a:t>
            </a:r>
            <a:endParaRPr lang="en-US" sz="1200" b="1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{$sort:{_id:1}},</a:t>
            </a:r>
          </a:p>
          <a:p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Resultados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{$project:{year:"$_id",most_popular_genre:1,movie_count:1}}</a:t>
            </a:r>
          </a:p>
          <a:p>
            <a:r>
              <a:rPr lang="en-US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  <a:endParaRPr lang="en-MX" sz="12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Picture 8" descr="A computer screen shot of white text&#10;&#10;AI-generated content may be incorrect.">
            <a:extLst>
              <a:ext uri="{FF2B5EF4-FFF2-40B4-BE49-F238E27FC236}">
                <a16:creationId xmlns:a16="http://schemas.microsoft.com/office/drawing/2014/main" id="{D0A311E0-A813-710E-9167-D8F456F3C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219200"/>
            <a:ext cx="6749256" cy="400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43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06DB0C4E-B4C5-E845-638E-8AF407FD7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41" y="0"/>
            <a:ext cx="3256059" cy="6858000"/>
          </a:xfrm>
          <a:prstGeom prst="rect">
            <a:avLst/>
          </a:prstGeom>
        </p:spPr>
      </p:pic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EDBF249-EB9D-C29F-2726-A625E0EFA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098" y="0"/>
            <a:ext cx="3388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30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C79FCE-C559-309B-1ADC-61ED8C193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86761" cy="535259"/>
          </a:xfrm>
        </p:spPr>
        <p:txBody>
          <a:bodyPr>
            <a:normAutofit/>
          </a:bodyPr>
          <a:lstStyle/>
          <a:p>
            <a:pPr lvl="0"/>
            <a:r>
              <a:rPr lang="en-MX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1.Analizar la colección con find.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A878BA-A1DC-2947-3C16-49A27CAA3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219256" cy="535259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db.movies.find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  <a:endParaRPr lang="en-MX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" name="Picture 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41FD7E2-7F3F-F3B0-5181-F852C5D31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41" y="267629"/>
            <a:ext cx="3219256" cy="62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20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1453C-BD97-0E59-8947-7813729A4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D7FA78-0FCD-6644-C08E-4F713845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7937500" cy="838200"/>
          </a:xfrm>
        </p:spPr>
        <p:txBody>
          <a:bodyPr>
            <a:normAutofit/>
          </a:bodyPr>
          <a:lstStyle/>
          <a:p>
            <a:r>
              <a:rPr lang="en-MX" sz="20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25.</a:t>
            </a:r>
            <a:r>
              <a:rPr lang="en-US" sz="20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 Las 5 </a:t>
            </a:r>
            <a:r>
              <a:rPr lang="en-US" sz="20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películas</a:t>
            </a:r>
            <a:r>
              <a:rPr lang="en-US" sz="20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 con </a:t>
            </a:r>
            <a:r>
              <a:rPr lang="en-US" sz="2000" dirty="0" err="1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más</a:t>
            </a:r>
            <a:r>
              <a:rPr lang="en-US" sz="2000" dirty="0">
                <a:latin typeface="Times New Roman" panose="02020603050405020304" pitchFamily="18" charset="0"/>
                <a:ea typeface="Menlo" panose="020B0609030804020204" pitchFamily="49" charset="0"/>
                <a:cs typeface="Times New Roman" panose="02020603050405020304" pitchFamily="18" charset="0"/>
              </a:rPr>
              <a:t> cast entre 2015 y 2018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Placeholder 2" descr="A computer code with white text&#10;&#10;AI-generated content may be incorrect.">
            <a:extLst>
              <a:ext uri="{FF2B5EF4-FFF2-40B4-BE49-F238E27FC236}">
                <a16:creationId xmlns:a16="http://schemas.microsoft.com/office/drawing/2014/main" id="{9770CB8E-CC7A-61C6-A97E-B32DB77FAF2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5791270" y="2232025"/>
            <a:ext cx="6286500" cy="21336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64A41F-D659-2265-379C-376D79F60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5900" y="1841500"/>
            <a:ext cx="7429500" cy="4027488"/>
          </a:xfrm>
        </p:spPr>
        <p:txBody>
          <a:bodyPr>
            <a:normAutofit lnSpcReduction="10000"/>
          </a:bodyPr>
          <a:lstStyle/>
          <a:p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db.movies.aggregate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Filtrar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películas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de 2015-2018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{$match:{year:{$gte:2015,$lte:2018}}},</a:t>
            </a: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Añadir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campo con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tamaño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del array cast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{$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addFields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:{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cast_size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:{$size:"$cast"}}},</a:t>
            </a: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Ordenar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tamaño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del cast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descendente</a:t>
            </a:r>
            <a:endParaRPr lang="en-US" b="1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{$sort:{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cast_size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:-1}},</a:t>
            </a: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Top 5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resultados</a:t>
            </a:r>
            <a:endParaRPr lang="en-US" b="1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{$limit:5},</a:t>
            </a:r>
          </a:p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Resultados</a:t>
            </a:r>
            <a:endParaRPr lang="en-US" b="1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{$project:{title:1,year:1,cast_size:1,cast:1}}</a:t>
            </a:r>
          </a:p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  <a:endParaRPr lang="en-MX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324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6A681D4-E321-5661-7376-4541011708E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190500" y="0"/>
            <a:ext cx="3822700" cy="6858000"/>
          </a:xfrm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5F2C51D-FB3A-E5A3-E375-7DB53919E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840" y="0"/>
            <a:ext cx="3692320" cy="6858000"/>
          </a:xfrm>
          <a:prstGeom prst="rect">
            <a:avLst/>
          </a:prstGeom>
        </p:spPr>
      </p:pic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E4F2633-AFF6-5483-6E7E-7C4A90FD5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801" y="0"/>
            <a:ext cx="3458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92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7E7B302-2D18-D66F-2E48-874B6481D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03" y="0"/>
            <a:ext cx="4327634" cy="6858000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60BF805-9399-F63F-6FEB-975C035F3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551" y="0"/>
            <a:ext cx="4308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77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D0991-001B-ED75-2110-C2CAC5C22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B4A150-65AF-21BC-63B1-C790CF3A0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131"/>
            <a:ext cx="7017488" cy="887819"/>
          </a:xfrm>
        </p:spPr>
        <p:txBody>
          <a:bodyPr>
            <a:normAutofit/>
          </a:bodyPr>
          <a:lstStyle/>
          <a:p>
            <a:r>
              <a:rPr lang="en-US" sz="2000" dirty="0"/>
              <a:t>26. </a:t>
            </a:r>
            <a:r>
              <a:rPr lang="en-US" sz="2000" dirty="0" err="1"/>
              <a:t>Buscar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Lady Gaga forma </a:t>
            </a:r>
            <a:r>
              <a:rPr lang="en-US" sz="2000" dirty="0" err="1"/>
              <a:t>parte</a:t>
            </a:r>
            <a:r>
              <a:rPr lang="en-US" sz="2000" dirty="0"/>
              <a:t> del cast de </a:t>
            </a:r>
            <a:r>
              <a:rPr lang="en-US" sz="2000" dirty="0" err="1"/>
              <a:t>alguna</a:t>
            </a:r>
            <a:r>
              <a:rPr lang="en-US" sz="2000" dirty="0"/>
              <a:t> </a:t>
            </a:r>
            <a:r>
              <a:rPr lang="en-US" sz="2000" dirty="0" err="1"/>
              <a:t>película</a:t>
            </a:r>
            <a:br>
              <a:rPr lang="en-US" sz="2000" dirty="0"/>
            </a:br>
            <a:endParaRPr lang="en-MX" sz="2000" dirty="0"/>
          </a:p>
        </p:txBody>
      </p:sp>
      <p:pic>
        <p:nvPicPr>
          <p:cNvPr id="7" name="Picture Placeholder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E74AF62-30CD-83BF-EC52-560F4CC2D85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7171070" y="325843"/>
            <a:ext cx="4635780" cy="620631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4C6C68-521F-4153-08FD-78E88209B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4549" y="996949"/>
            <a:ext cx="5156791" cy="5751919"/>
          </a:xfrm>
        </p:spPr>
        <p:txBody>
          <a:bodyPr>
            <a:normAutofit fontScale="55000" lnSpcReduction="20000"/>
          </a:bodyPr>
          <a:lstStyle/>
          <a:p>
            <a:r>
              <a:rPr lang="en-US" sz="3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db.movies.aggregate</a:t>
            </a:r>
            <a:r>
              <a:rPr lang="en-US" sz="3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([</a:t>
            </a:r>
          </a:p>
          <a:p>
            <a:r>
              <a:rPr lang="en-US" sz="3400" b="1" dirty="0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3400" b="1" dirty="0" err="1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Filtrar</a:t>
            </a:r>
            <a:r>
              <a:rPr lang="en-US" sz="3400" b="1" dirty="0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3400" b="1" dirty="0" err="1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documentos</a:t>
            </a:r>
            <a:r>
              <a:rPr lang="en-US" sz="3400" b="1" dirty="0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3400" b="1" dirty="0" err="1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donde</a:t>
            </a:r>
            <a:r>
              <a:rPr lang="en-US" sz="3400" b="1" dirty="0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Lady Gaga </a:t>
            </a:r>
            <a:r>
              <a:rPr lang="en-US" sz="3400" b="1" dirty="0" err="1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esté</a:t>
            </a:r>
            <a:r>
              <a:rPr lang="en-US" sz="3400" b="1" dirty="0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3400" b="1" dirty="0" err="1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</a:t>
            </a:r>
            <a:endParaRPr lang="en-US" sz="3400" b="1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3400" b="1" dirty="0" err="1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</a:t>
            </a:r>
            <a:r>
              <a:rPr lang="en-US" sz="3400" b="1" dirty="0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array cast</a:t>
            </a:r>
          </a:p>
          <a:p>
            <a:r>
              <a:rPr lang="en-US" sz="3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{$match:{</a:t>
            </a:r>
            <a:r>
              <a:rPr lang="en-US" sz="3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cast:"Lady</a:t>
            </a:r>
            <a:r>
              <a:rPr lang="en-US" sz="3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Gaga"}},</a:t>
            </a:r>
          </a:p>
          <a:p>
            <a:r>
              <a:rPr lang="en-US" sz="3400" b="1" dirty="0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3400" b="1" dirty="0" err="1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Ordenar</a:t>
            </a:r>
            <a:r>
              <a:rPr lang="en-US" sz="3400" b="1" dirty="0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3400" b="1" dirty="0" err="1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por</a:t>
            </a:r>
            <a:r>
              <a:rPr lang="en-US" sz="3400" b="1" dirty="0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3400" b="1" dirty="0" err="1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año</a:t>
            </a:r>
            <a:r>
              <a:rPr lang="en-US" sz="3400" b="1" dirty="0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3400" b="1" dirty="0" err="1">
                <a:solidFill>
                  <a:schemeClr val="bg1">
                    <a:lumMod val="6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descendente</a:t>
            </a:r>
            <a:endParaRPr lang="en-US" sz="3400" b="1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3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{$sort:{year:-1}},</a:t>
            </a:r>
          </a:p>
          <a:p>
            <a:r>
              <a:rPr lang="en-US" sz="3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sz="3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Resultados</a:t>
            </a:r>
            <a:endParaRPr lang="en-US" sz="3400" b="1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3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{$project:{</a:t>
            </a:r>
          </a:p>
          <a:p>
            <a:r>
              <a:rPr lang="en-US" sz="3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title:1,</a:t>
            </a:r>
          </a:p>
          <a:p>
            <a:r>
              <a:rPr lang="en-US" sz="3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year:1,</a:t>
            </a:r>
          </a:p>
          <a:p>
            <a:r>
              <a:rPr lang="en-US" sz="3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3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num_cast</a:t>
            </a:r>
            <a:r>
              <a:rPr lang="en-US" sz="3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:{$size:"$cast”	},</a:t>
            </a:r>
          </a:p>
          <a:p>
            <a:r>
              <a:rPr lang="en-US" sz="3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sz="3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has_lady_gaga</a:t>
            </a:r>
            <a:r>
              <a:rPr lang="en-US" sz="3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:{$</a:t>
            </a:r>
            <a:r>
              <a:rPr lang="en-US" sz="3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</a:t>
            </a:r>
            <a:r>
              <a:rPr lang="en-US" sz="3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:[{$in:["Lady </a:t>
            </a:r>
            <a:r>
              <a:rPr lang="en-US" sz="3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Gaga","$cast</a:t>
            </a:r>
            <a:r>
              <a:rPr lang="en-US" sz="3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"]},"</a:t>
            </a:r>
            <a:r>
              <a:rPr lang="en-US" sz="3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Sí</a:t>
            </a:r>
            <a:r>
              <a:rPr lang="en-US" sz="3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","No"]}</a:t>
            </a:r>
          </a:p>
          <a:p>
            <a:r>
              <a:rPr lang="en-US" sz="3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}}</a:t>
            </a:r>
          </a:p>
          <a:p>
            <a:r>
              <a:rPr lang="en-US" sz="3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])</a:t>
            </a:r>
          </a:p>
          <a:p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243581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BA6C-062C-891C-8C11-F1CE1D7CA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218"/>
            <a:ext cx="8524068" cy="209227"/>
          </a:xfrm>
        </p:spPr>
        <p:txBody>
          <a:bodyPr>
            <a:noAutofit/>
          </a:bodyPr>
          <a:lstStyle/>
          <a:p>
            <a:r>
              <a:rPr lang="en-MX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Conteo de documentos (películas) cargadas.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EC414-F133-9A69-3569-0F1F696BB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913312" cy="66074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db.movies.countDocuments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endParaRPr lang="en-MX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6F0854-B9B4-2371-55AB-C6B5790CCB2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6917518" y="2057400"/>
            <a:ext cx="3213100" cy="647700"/>
          </a:xfrm>
        </p:spPr>
      </p:pic>
    </p:spTree>
    <p:extLst>
      <p:ext uri="{BB962C8B-B14F-4D97-AF65-F5344CB8AC3E}">
        <p14:creationId xmlns:p14="http://schemas.microsoft.com/office/powerpoint/2010/main" val="60155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23244-E9E1-F0B9-1DB5-519E1C23A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25A00D-C8F5-5A82-2B58-8EE8E5EB7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30637"/>
            <a:ext cx="4772025" cy="1600200"/>
          </a:xfrm>
        </p:spPr>
        <p:txBody>
          <a:bodyPr>
            <a:normAutofit/>
          </a:bodyPr>
          <a:lstStyle/>
          <a:p>
            <a:r>
              <a:rPr lang="en-MX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Insertar película.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800D9E-AF69-2B88-F2B8-93E370FC8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894" y="1885950"/>
            <a:ext cx="6351306" cy="381158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db.movies.insertOne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({ 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"title": "House of Gucci", 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"year": 2021, 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"cast": ["Lady Gaga", "Adam Driver"], 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"genres": ["Crime"] 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})</a:t>
            </a:r>
            <a:endParaRPr lang="en-MX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5" name="Picture 4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11D97082-826C-A93B-0483-4FF0DF5B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200" y="1885950"/>
            <a:ext cx="54610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60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8959C-6782-0449-B354-10266AE34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B122B-439C-A84D-8E2E-5874E459D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77039"/>
            <a:ext cx="6127750" cy="16002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Borrar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película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insertada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ejercicio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anterior.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781D389-6B4D-D6B7-7BF5-3EA537AAAEA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6096000" y="495300"/>
            <a:ext cx="4864100" cy="58674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1E514F-D7A8-A230-14E8-085A832E1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972" y="1878980"/>
            <a:ext cx="5059827" cy="381158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db.movies.find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({ "title": "House of Gucci" })</a:t>
            </a:r>
          </a:p>
          <a:p>
            <a:endPara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db.movies.deleteOne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({ "title": "House of Gucci" })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MX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2A7EA1-5888-A155-90C0-012A5A35B082}"/>
              </a:ext>
            </a:extLst>
          </p:cNvPr>
          <p:cNvSpPr txBox="1"/>
          <p:nvPr/>
        </p:nvSpPr>
        <p:spPr>
          <a:xfrm>
            <a:off x="705973" y="1167432"/>
            <a:ext cx="6127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Realicé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primero un find, luego la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eliminé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MX" sz="2000" dirty="0"/>
          </a:p>
        </p:txBody>
      </p:sp>
    </p:spTree>
    <p:extLst>
      <p:ext uri="{BB962C8B-B14F-4D97-AF65-F5344CB8AC3E}">
        <p14:creationId xmlns:p14="http://schemas.microsoft.com/office/powerpoint/2010/main" val="3430248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A6509-F924-042D-7473-7F1E41D07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85AB69-9040-144E-C2C4-5E3475EFC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98500"/>
            <a:ext cx="11239500" cy="1600200"/>
          </a:xfrm>
        </p:spPr>
        <p:txBody>
          <a:bodyPr>
            <a:normAutofit/>
          </a:bodyPr>
          <a:lstStyle/>
          <a:p>
            <a:r>
              <a:rPr lang="en-MX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Contar cuántas películas tienen actores (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cast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que se llaman “and” (valor erróneo).</a:t>
            </a:r>
            <a:br>
              <a:rPr lang="en-MX" dirty="0"/>
            </a:br>
            <a:endParaRPr lang="en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738A25-711C-A35E-EA27-06A022CED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1720850"/>
            <a:ext cx="6781800" cy="381158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db.movies.countDocuments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({"cast": "and"})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  <a:p>
            <a:br>
              <a:rPr lang="en-US" sz="2000" dirty="0"/>
            </a:br>
            <a:endParaRPr lang="en-US" sz="2000" dirty="0"/>
          </a:p>
          <a:p>
            <a:endParaRPr lang="en-MX" sz="2000" dirty="0"/>
          </a:p>
        </p:txBody>
      </p:sp>
      <p:pic>
        <p:nvPicPr>
          <p:cNvPr id="9" name="Picture 8" descr="A close-up of a blue background&#10;&#10;AI-generated content may be incorrect.">
            <a:extLst>
              <a:ext uri="{FF2B5EF4-FFF2-40B4-BE49-F238E27FC236}">
                <a16:creationId xmlns:a16="http://schemas.microsoft.com/office/drawing/2014/main" id="{EB045318-8187-FD5A-EB17-70162324D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2241550"/>
            <a:ext cx="4597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48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B5D7E-AE77-AF87-5C3F-647EFAADB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2713E9-C7C7-BCE4-919D-70D82FAEC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00100"/>
            <a:ext cx="12776200" cy="1600200"/>
          </a:xfrm>
        </p:spPr>
        <p:txBody>
          <a:bodyPr>
            <a:normAutofit/>
          </a:bodyPr>
          <a:lstStyle/>
          <a:p>
            <a:r>
              <a:rPr lang="en-MX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Actualizar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documentos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cuyo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actor (cast)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tenga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erróneo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“and”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eliminando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solo ese valor del array cast. </a:t>
            </a:r>
            <a:endParaRPr lang="en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Placeholder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B3060B2-EAB3-993C-EB89-8F58E5065D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6503988" y="1930400"/>
            <a:ext cx="3378200" cy="32766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33E731-3C9E-A3C7-A867-7A3FAF28F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646612" cy="2438400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db.movies.updateMany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{"cast": "and" }, 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$pull: { "cast": "and" } }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MX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611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80D20-944D-5A03-286E-BD2761AE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D0F9C8-2BB6-4D97-C751-DF6F655D8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1" y="368300"/>
            <a:ext cx="6406566" cy="800100"/>
          </a:xfrm>
        </p:spPr>
        <p:txBody>
          <a:bodyPr>
            <a:normAutofit fontScale="90000"/>
          </a:bodyPr>
          <a:lstStyle/>
          <a:p>
            <a:r>
              <a:rPr lang="en-MX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Contar cuántos documentos tienen el array 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cast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vacío.</a:t>
            </a:r>
            <a:br>
              <a:rPr lang="en-MX" dirty="0"/>
            </a:br>
            <a:endParaRPr lang="en-MX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26022D5-CB3E-E620-5AF5-1472F23A627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5466767" y="2057400"/>
            <a:ext cx="4508500" cy="6985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2D4829-D0E2-C12A-C7B1-D8BBFAC38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256212" cy="3811588"/>
          </a:xfrm>
        </p:spPr>
        <p:txBody>
          <a:bodyPr>
            <a:normAutofit/>
          </a:bodyPr>
          <a:lstStyle/>
          <a:p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db.movies.countDocuments</a:t>
            </a:r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"cast": [] }</a:t>
            </a:r>
          </a:p>
          <a:p>
            <a:r>
              <a:rPr lang="en-US" sz="2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MX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48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2236</Words>
  <Application>Microsoft Macintosh PowerPoint</Application>
  <PresentationFormat>Widescreen</PresentationFormat>
  <Paragraphs>223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Aptos Display</vt:lpstr>
      <vt:lpstr>Arial</vt:lpstr>
      <vt:lpstr>Menlo</vt:lpstr>
      <vt:lpstr>Times New Roman</vt:lpstr>
      <vt:lpstr>Office Theme</vt:lpstr>
      <vt:lpstr>PowerPoint Presentation</vt:lpstr>
      <vt:lpstr>PowerPoint Presentation</vt:lpstr>
      <vt:lpstr>1.Analizar la colección con find.</vt:lpstr>
      <vt:lpstr>2. Conteo de documentos (películas) cargadas.</vt:lpstr>
      <vt:lpstr>3. Insertar película. </vt:lpstr>
      <vt:lpstr>4. Borrar la película insertada en el ejercicio anterior. </vt:lpstr>
      <vt:lpstr>5. Contar cuántas películas tienen actores (cast) que se llaman “and” (valor erróneo). </vt:lpstr>
      <vt:lpstr>6. Actualizar los documentos cuyo actor (cast) tenga el valor erróneo “and” eliminando solo ese valor del array cast. </vt:lpstr>
      <vt:lpstr>7. Contar cuántos documentos tienen el array cast vacío. </vt:lpstr>
      <vt:lpstr>8. Actualizar todos los documentos con cast vacío, añadiendo [ "Undefined" ] al array. </vt:lpstr>
      <vt:lpstr>9. Contar cuántos documentos tienen el array genres vacío.</vt:lpstr>
      <vt:lpstr>10. Actualizar todos los documentos con genres vacío, añadiendo [ "Undefined" ] al array. </vt:lpstr>
      <vt:lpstr>11. Mostrar el año más reciente de todas las películas. </vt:lpstr>
      <vt:lpstr>12. Contar cuántas películas han salido en los últimos 20 años desde el año más reciente de la colección (usando Aggregation). </vt:lpstr>
      <vt:lpstr>13. Contar cuántas películas salieron en la década de los 60 (1960–1969 incluidos, usando Aggregation). </vt:lpstr>
      <vt:lpstr>14. Mostrar el año o años con más películas y el número de películas. </vt:lpstr>
      <vt:lpstr>15. Mostrar el año o años con menos películas y el número de películas. </vt:lpstr>
      <vt:lpstr>16 . Guardar en una nueva colección llamada “actors” haciendo $unwind por cast, sin reagrupar, conservando todas las claves. Luego contar documentos en “actors”. </vt:lpstr>
      <vt:lpstr>17. Sobre “actors”, mostrar los 5 actores que han participado en más películas (filtrando “Undefined”). </vt:lpstr>
      <vt:lpstr>18. Sobre “actors”, agrupar por película y año y mostrar las 5 con más actores. </vt:lpstr>
      <vt:lpstr>19. Sobre “actors”, mostrar los 5 actores con la carrera más larga (inicio, fin, años trabajados), filtrando “Undefined”. </vt:lpstr>
      <vt:lpstr>20. Guardar en una nueva colección “genres” haciendo $unwind por genres, sin reagrupar, conservando todas las claves. Contar documentos en “genres”.</vt:lpstr>
      <vt:lpstr>21. Sobre “genres”, mostrar los 5 documentos agrupados por año y género con más películas diferentes (filtrando “Undefined”). </vt:lpstr>
      <vt:lpstr>22. Sobre “genres”, mostrar los 5 actores con más géneros diferentes en los que han participado, listando géneros y cantidad (filtrando “Undefined”).</vt:lpstr>
      <vt:lpstr>PowerPoint Presentation</vt:lpstr>
      <vt:lpstr>23. Sobre “genres”, mostrar las 5 películas con más géneros diferentes, listando géneros y cantidad (filtrando “Undefined”). </vt:lpstr>
      <vt:lpstr>PowerPoint Presentation</vt:lpstr>
      <vt:lpstr>24. Género más popular por año desde 2010 a 2018 (por Aggregate)</vt:lpstr>
      <vt:lpstr>PowerPoint Presentation</vt:lpstr>
      <vt:lpstr>25. Las 5 películas con más cast entre 2015 y 2018 </vt:lpstr>
      <vt:lpstr>PowerPoint Presentation</vt:lpstr>
      <vt:lpstr>PowerPoint Presentation</vt:lpstr>
      <vt:lpstr>26. Buscar si Lady Gaga forma parte del cast de alguna película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 CAROLINA GONZALEZ BERNAL</dc:creator>
  <cp:lastModifiedBy>MARIA CAROLINA GONZALEZ BERNAL</cp:lastModifiedBy>
  <cp:revision>35</cp:revision>
  <dcterms:created xsi:type="dcterms:W3CDTF">2026-02-04T06:54:53Z</dcterms:created>
  <dcterms:modified xsi:type="dcterms:W3CDTF">2026-02-14T03:59:14Z</dcterms:modified>
</cp:coreProperties>
</file>